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66" r:id="rId4"/>
    <p:sldId id="269" r:id="rId5"/>
    <p:sldId id="265" r:id="rId6"/>
    <p:sldId id="258" r:id="rId7"/>
    <p:sldId id="267" r:id="rId8"/>
    <p:sldId id="268" r:id="rId9"/>
    <p:sldId id="259" r:id="rId10"/>
    <p:sldId id="263" r:id="rId11"/>
    <p:sldId id="270" r:id="rId12"/>
    <p:sldId id="271" r:id="rId13"/>
    <p:sldId id="264"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07628971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0424314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9510356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26755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3832494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4408324-A84C-4A45-93B6-78D079CCE772}"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31605645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4408324-A84C-4A45-93B6-78D079CCE772}"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1180103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0226597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2660662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0559394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35026560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4408324-A84C-4A45-93B6-78D079CCE772}"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41471182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4408324-A84C-4A45-93B6-78D079CCE772}" type="datetime1">
              <a:rPr lang="en-US" smtClean="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0519922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4408324-A84C-4A45-93B6-78D079CCE772}"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2401906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08324-A84C-4A45-93B6-78D079CCE772}" type="datetime1">
              <a:rPr lang="en-US" smtClean="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57978834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64979165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3687570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4408324-A84C-4A45-93B6-78D079CCE772}" type="datetime1">
              <a:rPr lang="en-US" smtClean="0"/>
              <a:t>12/3/2020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3495944023"/>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ídeo 3">
            <a:extLst>
              <a:ext uri="{FF2B5EF4-FFF2-40B4-BE49-F238E27FC236}">
                <a16:creationId xmlns:a16="http://schemas.microsoft.com/office/drawing/2014/main" id="{D985BE56-28F2-44AA-92F9-7E24A6D23AB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3" name="Subtítulo 2">
            <a:extLst>
              <a:ext uri="{FF2B5EF4-FFF2-40B4-BE49-F238E27FC236}">
                <a16:creationId xmlns:a16="http://schemas.microsoft.com/office/drawing/2014/main" id="{DE6F76FA-0E63-43C4-B81D-8C964E6B8A73}"/>
              </a:ext>
            </a:extLst>
          </p:cNvPr>
          <p:cNvSpPr>
            <a:spLocks noGrp="1"/>
          </p:cNvSpPr>
          <p:nvPr>
            <p:ph type="subTitle" idx="1"/>
          </p:nvPr>
        </p:nvSpPr>
        <p:spPr>
          <a:xfrm>
            <a:off x="6603651" y="433709"/>
            <a:ext cx="5588349" cy="5990581"/>
          </a:xfrm>
        </p:spPr>
        <p:txBody>
          <a:bodyPr>
            <a:normAutofit lnSpcReduction="10000"/>
          </a:bodyPr>
          <a:lstStyle/>
          <a:p>
            <a:pPr algn="ctr"/>
            <a:r>
              <a:rPr lang="es-MX" sz="1800" dirty="0"/>
              <a:t>Universidad Politécnica de puebla</a:t>
            </a:r>
            <a:endParaRPr lang="es-MX" sz="1800" dirty="0">
              <a:solidFill>
                <a:schemeClr val="bg1"/>
              </a:solidFill>
            </a:endParaRPr>
          </a:p>
          <a:p>
            <a:pPr algn="ctr"/>
            <a:r>
              <a:rPr lang="es-MX" sz="1800" dirty="0"/>
              <a:t>Presentación de comunicación de un cubo de led 4x4 </a:t>
            </a:r>
          </a:p>
          <a:p>
            <a:pPr algn="ctr"/>
            <a:r>
              <a:rPr lang="es-MX" sz="1800" dirty="0"/>
              <a:t>Automatización Industrial  </a:t>
            </a:r>
          </a:p>
          <a:p>
            <a:pPr algn="ctr"/>
            <a:r>
              <a:rPr lang="es-MX" sz="1800" dirty="0"/>
              <a:t>Dra. Mariana Tepox Cruz</a:t>
            </a:r>
          </a:p>
          <a:p>
            <a:pPr algn="ctr"/>
            <a:r>
              <a:rPr lang="es-MX" sz="1800" dirty="0"/>
              <a:t>Integrantes :</a:t>
            </a:r>
          </a:p>
          <a:p>
            <a:pPr algn="ctr"/>
            <a:r>
              <a:rPr lang="es-MX" sz="1800" dirty="0"/>
              <a:t>Antonio Hernández Juan Carlos </a:t>
            </a:r>
          </a:p>
          <a:p>
            <a:r>
              <a:rPr lang="es-MX" sz="1800" dirty="0"/>
              <a:t>Llerenas Placencia Erick Alberto </a:t>
            </a:r>
          </a:p>
          <a:p>
            <a:pPr algn="ctr"/>
            <a:r>
              <a:rPr lang="es-MX" sz="1800" dirty="0"/>
              <a:t>Macario Pérez Hugo Rodrigo</a:t>
            </a:r>
          </a:p>
          <a:p>
            <a:pPr algn="ctr"/>
            <a:r>
              <a:rPr lang="es-MX" sz="1800" dirty="0"/>
              <a:t>Roberto Andrés Lozano</a:t>
            </a:r>
          </a:p>
          <a:p>
            <a:pPr algn="ctr"/>
            <a:r>
              <a:rPr lang="es-MX" sz="1800" dirty="0"/>
              <a:t>Merino Saucedo Froylan </a:t>
            </a:r>
          </a:p>
          <a:p>
            <a:pPr algn="ctr"/>
            <a:r>
              <a:rPr lang="es-MX" sz="1800" dirty="0"/>
              <a:t>Misael Moctezuma Chávez</a:t>
            </a:r>
          </a:p>
          <a:p>
            <a:pPr algn="ctr"/>
            <a:r>
              <a:rPr lang="es-MX" sz="1800" dirty="0"/>
              <a:t>Alexis Fernando Rosas Ponce</a:t>
            </a:r>
          </a:p>
          <a:p>
            <a:pPr algn="ctr"/>
            <a:r>
              <a:rPr lang="es-MX" sz="1800" dirty="0"/>
              <a:t>Vázquez García Joshua Francisco  </a:t>
            </a:r>
          </a:p>
        </p:txBody>
      </p:sp>
      <p:pic>
        <p:nvPicPr>
          <p:cNvPr id="5" name="Imagen 4">
            <a:extLst>
              <a:ext uri="{FF2B5EF4-FFF2-40B4-BE49-F238E27FC236}">
                <a16:creationId xmlns:a16="http://schemas.microsoft.com/office/drawing/2014/main" id="{D167EC10-1A90-429F-B4C5-0253A6A09E87}"/>
              </a:ext>
            </a:extLst>
          </p:cNvPr>
          <p:cNvPicPr>
            <a:picLocks noChangeAspect="1"/>
          </p:cNvPicPr>
          <p:nvPr/>
        </p:nvPicPr>
        <p:blipFill>
          <a:blip r:embed="rId5"/>
          <a:stretch>
            <a:fillRect/>
          </a:stretch>
        </p:blipFill>
        <p:spPr>
          <a:xfrm>
            <a:off x="0" y="0"/>
            <a:ext cx="2407334" cy="1137841"/>
          </a:xfrm>
          <a:prstGeom prst="rect">
            <a:avLst/>
          </a:prstGeom>
        </p:spPr>
      </p:pic>
    </p:spTree>
    <p:extLst>
      <p:ext uri="{BB962C8B-B14F-4D97-AF65-F5344CB8AC3E}">
        <p14:creationId xmlns:p14="http://schemas.microsoft.com/office/powerpoint/2010/main" val="281373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3B8DF-274E-481B-9161-A1E589769658}"/>
              </a:ext>
            </a:extLst>
          </p:cNvPr>
          <p:cNvSpPr>
            <a:spLocks noGrp="1"/>
          </p:cNvSpPr>
          <p:nvPr>
            <p:ph type="title"/>
          </p:nvPr>
        </p:nvSpPr>
        <p:spPr/>
        <p:txBody>
          <a:bodyPr/>
          <a:lstStyle/>
          <a:p>
            <a:r>
              <a:rPr lang="es-MX" dirty="0"/>
              <a:t>Cubo de led 4x4 </a:t>
            </a:r>
          </a:p>
        </p:txBody>
      </p:sp>
      <p:sp>
        <p:nvSpPr>
          <p:cNvPr id="3" name="Marcador de contenido 2">
            <a:extLst>
              <a:ext uri="{FF2B5EF4-FFF2-40B4-BE49-F238E27FC236}">
                <a16:creationId xmlns:a16="http://schemas.microsoft.com/office/drawing/2014/main" id="{2DF0423F-BB58-42CE-AF46-3D793A07FF4C}"/>
              </a:ext>
            </a:extLst>
          </p:cNvPr>
          <p:cNvSpPr>
            <a:spLocks noGrp="1"/>
          </p:cNvSpPr>
          <p:nvPr>
            <p:ph idx="1"/>
          </p:nvPr>
        </p:nvSpPr>
        <p:spPr>
          <a:xfrm>
            <a:off x="913795" y="2114351"/>
            <a:ext cx="10353762" cy="3873567"/>
          </a:xfrm>
        </p:spPr>
        <p:txBody>
          <a:bodyPr/>
          <a:lstStyle/>
          <a:p>
            <a:pPr>
              <a:lnSpc>
                <a:spcPct val="107000"/>
              </a:lnSpc>
              <a:spcAft>
                <a:spcPts val="800"/>
              </a:spcAft>
            </a:pPr>
            <a:r>
              <a:rPr lang="es-MX" sz="1800" dirty="0">
                <a:effectLst/>
                <a:latin typeface="Rockwell (Cuerpo)"/>
                <a:ea typeface="Calibri" panose="020F0502020204030204" pitchFamily="34" charset="0"/>
                <a:cs typeface="Times New Roman" panose="02020603050405020304" pitchFamily="18" charset="0"/>
              </a:rPr>
              <a:t>64 diodos led </a:t>
            </a:r>
          </a:p>
          <a:p>
            <a:pPr>
              <a:lnSpc>
                <a:spcPct val="107000"/>
              </a:lnSpc>
              <a:spcAft>
                <a:spcPts val="800"/>
              </a:spcAft>
            </a:pPr>
            <a:r>
              <a:rPr lang="es-MX" sz="1800" dirty="0">
                <a:effectLst/>
                <a:latin typeface="Rockwell (Cuerpo)"/>
                <a:ea typeface="Calibri" panose="020F0502020204030204" pitchFamily="34" charset="0"/>
                <a:cs typeface="Times New Roman" panose="02020603050405020304" pitchFamily="18" charset="0"/>
              </a:rPr>
              <a:t>16 resistencias de 220 Ohmios. </a:t>
            </a:r>
          </a:p>
          <a:p>
            <a:pPr>
              <a:lnSpc>
                <a:spcPct val="107000"/>
              </a:lnSpc>
              <a:spcAft>
                <a:spcPts val="800"/>
              </a:spcAft>
            </a:pPr>
            <a:r>
              <a:rPr lang="es-MX" sz="1800" dirty="0">
                <a:effectLst/>
                <a:latin typeface="Rockwell (Cuerpo)"/>
                <a:ea typeface="Calibri" panose="020F0502020204030204" pitchFamily="34" charset="0"/>
                <a:cs typeface="Times New Roman" panose="02020603050405020304" pitchFamily="18" charset="0"/>
              </a:rPr>
              <a:t>Arduino Uno </a:t>
            </a:r>
          </a:p>
          <a:p>
            <a:pPr>
              <a:lnSpc>
                <a:spcPct val="107000"/>
              </a:lnSpc>
              <a:spcAft>
                <a:spcPts val="800"/>
              </a:spcAft>
            </a:pPr>
            <a:r>
              <a:rPr lang="es-MX" sz="1800" dirty="0">
                <a:effectLst/>
                <a:latin typeface="Rockwell (Cuerpo)"/>
                <a:ea typeface="Calibri" panose="020F0502020204030204" pitchFamily="34" charset="0"/>
                <a:cs typeface="Times New Roman" panose="02020603050405020304" pitchFamily="18" charset="0"/>
              </a:rPr>
              <a:t>Cable rígido para unir los diodos </a:t>
            </a:r>
          </a:p>
          <a:p>
            <a:pPr>
              <a:lnSpc>
                <a:spcPct val="107000"/>
              </a:lnSpc>
              <a:spcAft>
                <a:spcPts val="800"/>
              </a:spcAft>
            </a:pPr>
            <a:r>
              <a:rPr lang="es-MX" sz="1800" dirty="0">
                <a:effectLst/>
                <a:latin typeface="Rockwell (Cuerpo)"/>
                <a:ea typeface="Calibri" panose="020F0502020204030204" pitchFamily="34" charset="0"/>
                <a:cs typeface="Times New Roman" panose="02020603050405020304" pitchFamily="18" charset="0"/>
              </a:rPr>
              <a:t>Cables de conexión </a:t>
            </a:r>
          </a:p>
          <a:p>
            <a:pPr>
              <a:lnSpc>
                <a:spcPct val="107000"/>
              </a:lnSpc>
              <a:spcAft>
                <a:spcPts val="800"/>
              </a:spcAft>
            </a:pPr>
            <a:r>
              <a:rPr lang="es-MX" sz="1800" dirty="0">
                <a:effectLst/>
                <a:latin typeface="Rockwell (Cuerpo)"/>
                <a:ea typeface="Calibri" panose="020F0502020204030204" pitchFamily="34" charset="0"/>
                <a:cs typeface="Times New Roman" panose="02020603050405020304" pitchFamily="18" charset="0"/>
              </a:rPr>
              <a:t> Procedimiento</a:t>
            </a:r>
            <a:r>
              <a:rPr lang="es-MX"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s-MX" dirty="0"/>
          </a:p>
        </p:txBody>
      </p:sp>
      <p:pic>
        <p:nvPicPr>
          <p:cNvPr id="5" name="Imagen 4">
            <a:extLst>
              <a:ext uri="{FF2B5EF4-FFF2-40B4-BE49-F238E27FC236}">
                <a16:creationId xmlns:a16="http://schemas.microsoft.com/office/drawing/2014/main" id="{D4B56573-60DC-4721-8B43-5D29918F5B4A}"/>
              </a:ext>
            </a:extLst>
          </p:cNvPr>
          <p:cNvPicPr>
            <a:picLocks noChangeAspect="1"/>
          </p:cNvPicPr>
          <p:nvPr/>
        </p:nvPicPr>
        <p:blipFill>
          <a:blip r:embed="rId2"/>
          <a:stretch>
            <a:fillRect/>
          </a:stretch>
        </p:blipFill>
        <p:spPr>
          <a:xfrm>
            <a:off x="7642270" y="2114351"/>
            <a:ext cx="3103179" cy="2380488"/>
          </a:xfrm>
          <a:prstGeom prst="rect">
            <a:avLst/>
          </a:prstGeom>
        </p:spPr>
      </p:pic>
    </p:spTree>
    <p:extLst>
      <p:ext uri="{BB962C8B-B14F-4D97-AF65-F5344CB8AC3E}">
        <p14:creationId xmlns:p14="http://schemas.microsoft.com/office/powerpoint/2010/main" val="15273131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8292E9-371B-4AE5-BDB2-D173896E0999}"/>
              </a:ext>
            </a:extLst>
          </p:cNvPr>
          <p:cNvSpPr>
            <a:spLocks noGrp="1"/>
          </p:cNvSpPr>
          <p:nvPr>
            <p:ph idx="1"/>
          </p:nvPr>
        </p:nvSpPr>
        <p:spPr>
          <a:xfrm>
            <a:off x="913795" y="553793"/>
            <a:ext cx="10353762" cy="5885644"/>
          </a:xfrm>
        </p:spPr>
        <p:txBody>
          <a:bodyPr/>
          <a:lstStyle/>
          <a:p>
            <a:r>
              <a:rPr lang="es-MX" sz="1800" dirty="0">
                <a:effectLst/>
                <a:latin typeface="Calibri" panose="020F0502020204030204" pitchFamily="34" charset="0"/>
                <a:ea typeface="Calibri" panose="020F0502020204030204" pitchFamily="34" charset="0"/>
                <a:cs typeface="Times New Roman" panose="02020603050405020304" pitchFamily="18" charset="0"/>
              </a:rPr>
              <a:t>Iniciamos cortando el cable rígido para poder unir los leds el cable se cortara de 2 cm y se unirá soldando el ánodo de cada led con el ánodo de otro led hasta alcanzar una tira de 4 leds soldados</a:t>
            </a:r>
          </a:p>
          <a:p>
            <a:endParaRPr lang="es-MX" dirty="0"/>
          </a:p>
          <a:p>
            <a:endParaRPr lang="es-MX" dirty="0"/>
          </a:p>
          <a:p>
            <a:pPr marL="0" indent="0">
              <a:buNone/>
            </a:pPr>
            <a:endParaRPr lang="es-MX" dirty="0"/>
          </a:p>
          <a:p>
            <a:pPr marL="0" indent="0">
              <a:buNone/>
            </a:pPr>
            <a:endParaRPr lang="es-MX" dirty="0"/>
          </a:p>
          <a:p>
            <a:pPr marL="0" indent="0">
              <a:buNone/>
            </a:pPr>
            <a:r>
              <a:rPr lang="es-MX" sz="1800" dirty="0">
                <a:effectLst/>
                <a:latin typeface="Rockwell (Cuerpo)"/>
                <a:ea typeface="Calibri" panose="020F0502020204030204" pitchFamily="34" charset="0"/>
                <a:cs typeface="Times New Roman" panose="02020603050405020304" pitchFamily="18" charset="0"/>
              </a:rPr>
              <a:t>Una vez teniendo las 4 tiras y uniéndolas todas para formar el primer piso del cubo de leds procedemos a probar que todos los leds enciendan perfectamente.</a:t>
            </a:r>
          </a:p>
          <a:p>
            <a:pPr marL="0" indent="0">
              <a:buNone/>
            </a:pPr>
            <a:endParaRPr lang="es-MX" dirty="0"/>
          </a:p>
          <a:p>
            <a:pPr marL="0" indent="0">
              <a:buNone/>
            </a:pPr>
            <a:endParaRPr lang="es-MX" dirty="0"/>
          </a:p>
          <a:p>
            <a:pPr marL="0" indent="0">
              <a:buNone/>
            </a:pPr>
            <a:endParaRPr lang="es-MX" dirty="0"/>
          </a:p>
          <a:p>
            <a:endParaRPr lang="es-MX" dirty="0"/>
          </a:p>
          <a:p>
            <a:endParaRPr lang="es-MX" dirty="0"/>
          </a:p>
        </p:txBody>
      </p:sp>
      <p:pic>
        <p:nvPicPr>
          <p:cNvPr id="7" name="Imagen 6">
            <a:extLst>
              <a:ext uri="{FF2B5EF4-FFF2-40B4-BE49-F238E27FC236}">
                <a16:creationId xmlns:a16="http://schemas.microsoft.com/office/drawing/2014/main" id="{64EE1DE1-37DB-4040-B071-9C7C065EB61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44644" y="1449880"/>
            <a:ext cx="2572735" cy="1743075"/>
          </a:xfrm>
          <a:prstGeom prst="rect">
            <a:avLst/>
          </a:prstGeom>
          <a:noFill/>
          <a:ln>
            <a:noFill/>
          </a:ln>
        </p:spPr>
      </p:pic>
      <p:pic>
        <p:nvPicPr>
          <p:cNvPr id="9" name="Imagen 8">
            <a:extLst>
              <a:ext uri="{FF2B5EF4-FFF2-40B4-BE49-F238E27FC236}">
                <a16:creationId xmlns:a16="http://schemas.microsoft.com/office/drawing/2014/main" id="{1CE67EDA-05BE-49A7-8F05-FEDAAB08AD38}"/>
              </a:ext>
            </a:extLst>
          </p:cNvPr>
          <p:cNvPicPr>
            <a:picLocks noChangeAspect="1"/>
          </p:cNvPicPr>
          <p:nvPr/>
        </p:nvPicPr>
        <p:blipFill>
          <a:blip r:embed="rId3"/>
          <a:stretch>
            <a:fillRect/>
          </a:stretch>
        </p:blipFill>
        <p:spPr>
          <a:xfrm>
            <a:off x="4644644" y="4118019"/>
            <a:ext cx="2572735" cy="1963082"/>
          </a:xfrm>
          <a:prstGeom prst="rect">
            <a:avLst/>
          </a:prstGeom>
        </p:spPr>
      </p:pic>
    </p:spTree>
    <p:extLst>
      <p:ext uri="{BB962C8B-B14F-4D97-AF65-F5344CB8AC3E}">
        <p14:creationId xmlns:p14="http://schemas.microsoft.com/office/powerpoint/2010/main" val="2372218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8A6DCF-40F3-44C6-9E35-C12A26110409}"/>
              </a:ext>
            </a:extLst>
          </p:cNvPr>
          <p:cNvSpPr>
            <a:spLocks noGrp="1"/>
          </p:cNvSpPr>
          <p:nvPr>
            <p:ph idx="1"/>
          </p:nvPr>
        </p:nvSpPr>
        <p:spPr>
          <a:xfrm>
            <a:off x="913795" y="695459"/>
            <a:ext cx="10353762" cy="5095741"/>
          </a:xfrm>
        </p:spPr>
        <p:txBody>
          <a:bodyPr/>
          <a:lstStyle/>
          <a:p>
            <a:r>
              <a:rPr lang="es-MX" sz="1800" dirty="0">
                <a:effectLst/>
                <a:latin typeface="Rockwell (Cuerpo)"/>
                <a:ea typeface="Calibri" panose="020F0502020204030204" pitchFamily="34" charset="0"/>
                <a:cs typeface="Times New Roman" panose="02020603050405020304" pitchFamily="18" charset="0"/>
              </a:rPr>
              <a:t>Una vez repitiendo el paso uno de soldar todas las tiras hasta llegar a formar los 3 pisos faltantes procedemos a probar cada piso una vez teniendo todos los pisos procedemos a soldar todos los cátodos hasta formar el cubo  </a:t>
            </a:r>
          </a:p>
          <a:p>
            <a:endParaRPr lang="es-MX" dirty="0">
              <a:latin typeface="Rockwell (Cuerpo)"/>
            </a:endParaRPr>
          </a:p>
          <a:p>
            <a:endParaRPr lang="es-MX" dirty="0">
              <a:latin typeface="Rockwell (Cuerpo)"/>
            </a:endParaRPr>
          </a:p>
          <a:p>
            <a:endParaRPr lang="es-MX" dirty="0">
              <a:latin typeface="Rockwell (Cuerpo)"/>
            </a:endParaRPr>
          </a:p>
          <a:p>
            <a:endParaRPr lang="es-MX" dirty="0">
              <a:latin typeface="Rockwell (Cuerpo)"/>
            </a:endParaRPr>
          </a:p>
          <a:p>
            <a:r>
              <a:rPr lang="es-MX" sz="1800" dirty="0">
                <a:effectLst/>
                <a:latin typeface="Rockwell (Cuerpo)"/>
                <a:ea typeface="Calibri" panose="020F0502020204030204" pitchFamily="34" charset="0"/>
                <a:cs typeface="Times New Roman" panose="02020603050405020304" pitchFamily="18" charset="0"/>
              </a:rPr>
              <a:t>Una vez teniendo el cubo armado conectamos los cables al </a:t>
            </a:r>
            <a:r>
              <a:rPr lang="es-MX" sz="1800" dirty="0" err="1">
                <a:effectLst/>
                <a:latin typeface="Rockwell (Cuerpo)"/>
                <a:ea typeface="Calibri" panose="020F0502020204030204" pitchFamily="34" charset="0"/>
                <a:cs typeface="Times New Roman" panose="02020603050405020304" pitchFamily="18" charset="0"/>
              </a:rPr>
              <a:t>arduino</a:t>
            </a:r>
            <a:r>
              <a:rPr lang="es-MX" sz="1800" dirty="0">
                <a:effectLst/>
                <a:latin typeface="Rockwell (Cuerpo)"/>
                <a:ea typeface="Calibri" panose="020F0502020204030204" pitchFamily="34" charset="0"/>
                <a:cs typeface="Times New Roman" panose="02020603050405020304" pitchFamily="18" charset="0"/>
              </a:rPr>
              <a:t> y procedemos a cargar un programa para encender el cubo led y posteriormente cargar el programa para poder manejar el cubo a distancia</a:t>
            </a:r>
          </a:p>
          <a:p>
            <a:endParaRPr lang="es-MX" dirty="0"/>
          </a:p>
        </p:txBody>
      </p:sp>
      <p:pic>
        <p:nvPicPr>
          <p:cNvPr id="4" name="Imagen 3">
            <a:extLst>
              <a:ext uri="{FF2B5EF4-FFF2-40B4-BE49-F238E27FC236}">
                <a16:creationId xmlns:a16="http://schemas.microsoft.com/office/drawing/2014/main" id="{F6D04C0E-F57A-4813-99ED-70FF00AD833C}"/>
              </a:ext>
            </a:extLst>
          </p:cNvPr>
          <p:cNvPicPr>
            <a:picLocks noChangeAspect="1"/>
          </p:cNvPicPr>
          <p:nvPr/>
        </p:nvPicPr>
        <p:blipFill>
          <a:blip r:embed="rId2"/>
          <a:stretch>
            <a:fillRect/>
          </a:stretch>
        </p:blipFill>
        <p:spPr>
          <a:xfrm>
            <a:off x="4597759" y="1600041"/>
            <a:ext cx="2925602" cy="2024047"/>
          </a:xfrm>
          <a:prstGeom prst="rect">
            <a:avLst/>
          </a:prstGeom>
        </p:spPr>
      </p:pic>
      <p:pic>
        <p:nvPicPr>
          <p:cNvPr id="9" name="Imagen 8">
            <a:extLst>
              <a:ext uri="{FF2B5EF4-FFF2-40B4-BE49-F238E27FC236}">
                <a16:creationId xmlns:a16="http://schemas.microsoft.com/office/drawing/2014/main" id="{E4F05196-7F8F-4974-9553-05EBC043191A}"/>
              </a:ext>
            </a:extLst>
          </p:cNvPr>
          <p:cNvPicPr>
            <a:picLocks noChangeAspect="1"/>
          </p:cNvPicPr>
          <p:nvPr/>
        </p:nvPicPr>
        <p:blipFill>
          <a:blip r:embed="rId3"/>
          <a:stretch>
            <a:fillRect/>
          </a:stretch>
        </p:blipFill>
        <p:spPr>
          <a:xfrm>
            <a:off x="4597759" y="4626577"/>
            <a:ext cx="2925602" cy="1828959"/>
          </a:xfrm>
          <a:prstGeom prst="rect">
            <a:avLst/>
          </a:prstGeom>
        </p:spPr>
      </p:pic>
    </p:spTree>
    <p:extLst>
      <p:ext uri="{BB962C8B-B14F-4D97-AF65-F5344CB8AC3E}">
        <p14:creationId xmlns:p14="http://schemas.microsoft.com/office/powerpoint/2010/main" val="3408785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CDA21-6C8E-4410-8C62-7DD7A23863FE}"/>
              </a:ext>
            </a:extLst>
          </p:cNvPr>
          <p:cNvSpPr>
            <a:spLocks noGrp="1"/>
          </p:cNvSpPr>
          <p:nvPr>
            <p:ph type="title"/>
          </p:nvPr>
        </p:nvSpPr>
        <p:spPr/>
        <p:txBody>
          <a:bodyPr/>
          <a:lstStyle/>
          <a:p>
            <a:r>
              <a:rPr lang="es-MX" dirty="0"/>
              <a:t>COMPONENTES PARA LA REALIZACION DE LA CONEXION </a:t>
            </a:r>
          </a:p>
        </p:txBody>
      </p:sp>
      <p:sp>
        <p:nvSpPr>
          <p:cNvPr id="3" name="Marcador de contenido 2">
            <a:extLst>
              <a:ext uri="{FF2B5EF4-FFF2-40B4-BE49-F238E27FC236}">
                <a16:creationId xmlns:a16="http://schemas.microsoft.com/office/drawing/2014/main" id="{E8B96F11-E85D-4922-B8AC-EE4C50236C97}"/>
              </a:ext>
            </a:extLst>
          </p:cNvPr>
          <p:cNvSpPr>
            <a:spLocks noGrp="1"/>
          </p:cNvSpPr>
          <p:nvPr>
            <p:ph idx="1"/>
          </p:nvPr>
        </p:nvSpPr>
        <p:spPr/>
        <p:txBody>
          <a:bodyPr/>
          <a:lstStyle/>
          <a:p>
            <a:r>
              <a:rPr lang="es-MX" dirty="0"/>
              <a:t>Arduino mega </a:t>
            </a:r>
          </a:p>
          <a:p>
            <a:r>
              <a:rPr lang="es-MX" dirty="0"/>
              <a:t>Shield ethernet.</a:t>
            </a:r>
          </a:p>
          <a:p>
            <a:r>
              <a:rPr lang="es-MX" dirty="0"/>
              <a:t>Protoboard </a:t>
            </a:r>
          </a:p>
          <a:p>
            <a:r>
              <a:rPr lang="es-MX" dirty="0"/>
              <a:t>Código de programación</a:t>
            </a:r>
          </a:p>
          <a:p>
            <a:r>
              <a:rPr lang="es-MX" dirty="0"/>
              <a:t>Cubo de leds</a:t>
            </a:r>
          </a:p>
          <a:p>
            <a:r>
              <a:rPr lang="es-MX" dirty="0"/>
              <a:t>Modem ”Red local”</a:t>
            </a:r>
          </a:p>
          <a:p>
            <a:r>
              <a:rPr lang="es-MX" dirty="0"/>
              <a:t>Pagina web</a:t>
            </a:r>
          </a:p>
          <a:p>
            <a:endParaRPr lang="es-MX" dirty="0"/>
          </a:p>
          <a:p>
            <a:endParaRPr lang="es-MX" dirty="0"/>
          </a:p>
        </p:txBody>
      </p:sp>
    </p:spTree>
    <p:extLst>
      <p:ext uri="{BB962C8B-B14F-4D97-AF65-F5344CB8AC3E}">
        <p14:creationId xmlns:p14="http://schemas.microsoft.com/office/powerpoint/2010/main" val="302942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CBDAA0-6D10-4AF3-91AD-B38B658FD359}"/>
              </a:ext>
            </a:extLst>
          </p:cNvPr>
          <p:cNvSpPr>
            <a:spLocks noGrp="1"/>
          </p:cNvSpPr>
          <p:nvPr>
            <p:ph type="title"/>
          </p:nvPr>
        </p:nvSpPr>
        <p:spPr/>
        <p:txBody>
          <a:bodyPr/>
          <a:lstStyle/>
          <a:p>
            <a:r>
              <a:rPr lang="es-MX" dirty="0"/>
              <a:t>Conclusión </a:t>
            </a:r>
          </a:p>
        </p:txBody>
      </p:sp>
      <p:sp>
        <p:nvSpPr>
          <p:cNvPr id="3" name="Marcador de contenido 2">
            <a:extLst>
              <a:ext uri="{FF2B5EF4-FFF2-40B4-BE49-F238E27FC236}">
                <a16:creationId xmlns:a16="http://schemas.microsoft.com/office/drawing/2014/main" id="{3872F1F1-B0CE-4FF7-95DC-2E14EB240B52}"/>
              </a:ext>
            </a:extLst>
          </p:cNvPr>
          <p:cNvSpPr>
            <a:spLocks noGrp="1"/>
          </p:cNvSpPr>
          <p:nvPr>
            <p:ph idx="1"/>
          </p:nvPr>
        </p:nvSpPr>
        <p:spPr>
          <a:xfrm>
            <a:off x="913794" y="2421228"/>
            <a:ext cx="10353762" cy="2846231"/>
          </a:xfrm>
        </p:spPr>
        <p:txBody>
          <a:bodyPr/>
          <a:lstStyle/>
          <a:p>
            <a:pPr algn="just"/>
            <a:r>
              <a:rPr lang="es-MX" dirty="0"/>
              <a:t>Este proyecto  se realizo con la finalidad de trabajar y monitorear  desde cualquier  ubicación,siempre y cuando contemos con acceso a internet ,ya que en estos momento realmente se aplica esta técnica ,por medidas sanitarias dentro de las industrias para llevar a cabo un control y evitar por el momento el contagio de COVID-19.</a:t>
            </a:r>
          </a:p>
          <a:p>
            <a:endParaRPr lang="es-MX" dirty="0"/>
          </a:p>
        </p:txBody>
      </p:sp>
    </p:spTree>
    <p:extLst>
      <p:ext uri="{BB962C8B-B14F-4D97-AF65-F5344CB8AC3E}">
        <p14:creationId xmlns:p14="http://schemas.microsoft.com/office/powerpoint/2010/main" val="42153984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9FECF-937A-4907-8CC8-71A9104BE678}"/>
              </a:ext>
            </a:extLst>
          </p:cNvPr>
          <p:cNvSpPr>
            <a:spLocks noGrp="1"/>
          </p:cNvSpPr>
          <p:nvPr>
            <p:ph type="title"/>
          </p:nvPr>
        </p:nvSpPr>
        <p:spPr/>
        <p:txBody>
          <a:bodyPr/>
          <a:lstStyle/>
          <a:p>
            <a:r>
              <a:rPr lang="es-MX" dirty="0"/>
              <a:t>Descripción de la práctica</a:t>
            </a:r>
          </a:p>
        </p:txBody>
      </p:sp>
      <p:sp>
        <p:nvSpPr>
          <p:cNvPr id="3" name="Marcador de contenido 2">
            <a:extLst>
              <a:ext uri="{FF2B5EF4-FFF2-40B4-BE49-F238E27FC236}">
                <a16:creationId xmlns:a16="http://schemas.microsoft.com/office/drawing/2014/main" id="{B26138EA-31D0-4749-B98A-1904080B7D76}"/>
              </a:ext>
            </a:extLst>
          </p:cNvPr>
          <p:cNvSpPr>
            <a:spLocks noGrp="1"/>
          </p:cNvSpPr>
          <p:nvPr>
            <p:ph idx="1"/>
          </p:nvPr>
        </p:nvSpPr>
        <p:spPr>
          <a:xfrm>
            <a:off x="913795" y="2926752"/>
            <a:ext cx="10353762" cy="2327828"/>
          </a:xfrm>
        </p:spPr>
        <p:txBody>
          <a:bodyPr>
            <a:noAutofit/>
          </a:bodyPr>
          <a:lstStyle/>
          <a:p>
            <a:pPr algn="just"/>
            <a:r>
              <a:rPr lang="es-MX" sz="1800" dirty="0"/>
              <a:t>Con este trabajo abordaremos  y se aplicará el  monitoreo de  algún </a:t>
            </a:r>
            <a:r>
              <a:rPr lang="es-MX" sz="1800" dirty="0" err="1"/>
              <a:t>mecanismo,dispositivo</a:t>
            </a:r>
            <a:r>
              <a:rPr lang="es-MX" sz="1800" dirty="0"/>
              <a:t>, desde la comodidad de nuestras </a:t>
            </a:r>
            <a:r>
              <a:rPr lang="es-MX" sz="1800" dirty="0" err="1"/>
              <a:t>casas.Para</a:t>
            </a:r>
            <a:r>
              <a:rPr lang="es-MX" sz="1800" dirty="0"/>
              <a:t> ello construimos un cubo de leds de 4x4, el cual va a estar conectado a Arduino y a un </a:t>
            </a:r>
            <a:r>
              <a:rPr lang="es-MX" sz="1800" dirty="0" err="1"/>
              <a:t>shield</a:t>
            </a:r>
            <a:r>
              <a:rPr lang="es-MX" sz="1800" dirty="0"/>
              <a:t> de Ethernet, del cual este modulo, permitirá la comunicación entre nuestro modem y el Arduino, es decir que funcionara como </a:t>
            </a:r>
            <a:r>
              <a:rPr lang="es-MX" sz="1800" dirty="0" err="1"/>
              <a:t>servidor.Por</a:t>
            </a:r>
            <a:r>
              <a:rPr lang="es-MX" sz="1800" dirty="0"/>
              <a:t> lo tanto  fue necesario elaborar una pagina web, del cual cualquier usuario pueda acceder y presionar cualquiera de los botones digitales, ya sea para encender los </a:t>
            </a:r>
            <a:r>
              <a:rPr lang="es-MX" sz="1800" dirty="0" err="1"/>
              <a:t>leds,crear</a:t>
            </a:r>
            <a:r>
              <a:rPr lang="es-MX" sz="1800" dirty="0"/>
              <a:t> una secuencia (</a:t>
            </a:r>
            <a:r>
              <a:rPr lang="es-MX" sz="1800" dirty="0" err="1"/>
              <a:t>alfanumérica,mensajes</a:t>
            </a:r>
            <a:r>
              <a:rPr lang="es-MX" sz="1800" dirty="0"/>
              <a:t>, </a:t>
            </a:r>
            <a:r>
              <a:rPr lang="es-MX" sz="1800" dirty="0" err="1"/>
              <a:t>etc</a:t>
            </a:r>
            <a:r>
              <a:rPr lang="es-MX" sz="1800" dirty="0"/>
              <a:t>) y solamente con un solo </a:t>
            </a:r>
            <a:r>
              <a:rPr lang="es-MX" sz="1800" dirty="0" err="1"/>
              <a:t>click</a:t>
            </a:r>
            <a:r>
              <a:rPr lang="es-MX" sz="1800" dirty="0"/>
              <a:t>.</a:t>
            </a:r>
          </a:p>
        </p:txBody>
      </p:sp>
    </p:spTree>
    <p:extLst>
      <p:ext uri="{BB962C8B-B14F-4D97-AF65-F5344CB8AC3E}">
        <p14:creationId xmlns:p14="http://schemas.microsoft.com/office/powerpoint/2010/main" val="2058890560"/>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E9C82-8CB7-4D2D-B563-AB0545B58309}"/>
              </a:ext>
            </a:extLst>
          </p:cNvPr>
          <p:cNvSpPr>
            <a:spLocks noGrp="1"/>
          </p:cNvSpPr>
          <p:nvPr>
            <p:ph type="title"/>
          </p:nvPr>
        </p:nvSpPr>
        <p:spPr>
          <a:xfrm>
            <a:off x="913796" y="377781"/>
            <a:ext cx="10353761" cy="1326321"/>
          </a:xfrm>
        </p:spPr>
        <p:txBody>
          <a:bodyPr/>
          <a:lstStyle/>
          <a:p>
            <a:r>
              <a:rPr lang="es-MX" dirty="0"/>
              <a:t>Marco teórico</a:t>
            </a:r>
          </a:p>
        </p:txBody>
      </p:sp>
      <p:sp>
        <p:nvSpPr>
          <p:cNvPr id="3" name="Marcador de contenido 2">
            <a:extLst>
              <a:ext uri="{FF2B5EF4-FFF2-40B4-BE49-F238E27FC236}">
                <a16:creationId xmlns:a16="http://schemas.microsoft.com/office/drawing/2014/main" id="{B322FEAD-2D6F-4CAE-8203-F07DC4FAA90F}"/>
              </a:ext>
            </a:extLst>
          </p:cNvPr>
          <p:cNvSpPr>
            <a:spLocks noGrp="1"/>
          </p:cNvSpPr>
          <p:nvPr>
            <p:ph idx="1"/>
          </p:nvPr>
        </p:nvSpPr>
        <p:spPr>
          <a:xfrm>
            <a:off x="913795" y="1803042"/>
            <a:ext cx="10353762" cy="4445358"/>
          </a:xfrm>
        </p:spPr>
        <p:txBody>
          <a:bodyPr>
            <a:normAutofit lnSpcReduction="10000"/>
          </a:bodyPr>
          <a:lstStyle/>
          <a:p>
            <a:pPr marL="342900" lvl="0" indent="-342900" algn="just">
              <a:lnSpc>
                <a:spcPct val="107000"/>
              </a:lnSpc>
              <a:spcAft>
                <a:spcPts val="800"/>
              </a:spcAft>
              <a:buFont typeface="Symbol" panose="05050102010706020507" pitchFamily="18" charset="2"/>
              <a:buChar char=""/>
            </a:pPr>
            <a:r>
              <a:rPr lang="es-MX" sz="1800" dirty="0">
                <a:effectLst/>
                <a:latin typeface="Rockwell (Cuerpo)"/>
                <a:ea typeface="Calibri" panose="020F0502020204030204" pitchFamily="34" charset="0"/>
                <a:cs typeface="Times New Roman" panose="02020603050405020304" pitchFamily="18" charset="0"/>
              </a:rPr>
              <a:t>Comunicación de hardware y software</a:t>
            </a:r>
          </a:p>
          <a:p>
            <a:pPr marL="0" indent="0" algn="just">
              <a:lnSpc>
                <a:spcPct val="107000"/>
              </a:lnSpc>
              <a:spcAft>
                <a:spcPts val="800"/>
              </a:spcAft>
              <a:buNone/>
            </a:pPr>
            <a:r>
              <a:rPr lang="es-MX" sz="1800" dirty="0">
                <a:effectLst/>
                <a:latin typeface="Rockwell (Cuerpo)"/>
                <a:ea typeface="Calibri" panose="020F0502020204030204" pitchFamily="34" charset="0"/>
                <a:cs typeface="Times New Roman" panose="02020603050405020304" pitchFamily="18" charset="0"/>
              </a:rPr>
              <a:t>Se puede establecer una conexión entre estos ocupando un módulo WIFI ESP8266 este módulo nos permitirá conectar la placa a internet para poder enviar y recibir datos desde la página web. También se considerará la creación de un servidor real en el cual se cargará la página hecha en HTML y que nos permitirá interactuar vía internet y en tiempo real con el Arduino.</a:t>
            </a:r>
          </a:p>
          <a:p>
            <a:pPr marL="342900" lvl="0" indent="-342900" algn="just">
              <a:lnSpc>
                <a:spcPct val="107000"/>
              </a:lnSpc>
              <a:spcAft>
                <a:spcPts val="800"/>
              </a:spcAft>
              <a:buFont typeface="Symbol" panose="05050102010706020507" pitchFamily="18" charset="2"/>
              <a:buChar char=""/>
            </a:pPr>
            <a:r>
              <a:rPr lang="es-MX" sz="1800" dirty="0">
                <a:effectLst/>
                <a:latin typeface="Rockwell (Cuerpo)"/>
                <a:ea typeface="Calibri" panose="020F0502020204030204" pitchFamily="34" charset="0"/>
                <a:cs typeface="Times New Roman" panose="02020603050405020304" pitchFamily="18" charset="0"/>
              </a:rPr>
              <a:t>Lenguaje HTML</a:t>
            </a:r>
          </a:p>
          <a:p>
            <a:pPr marL="0" indent="0" algn="just">
              <a:lnSpc>
                <a:spcPct val="107000"/>
              </a:lnSpc>
              <a:spcAft>
                <a:spcPts val="800"/>
              </a:spcAft>
              <a:buNone/>
            </a:pPr>
            <a:r>
              <a:rPr lang="es-MX" sz="1800" dirty="0">
                <a:effectLst/>
                <a:latin typeface="Rockwell (Cuerpo)"/>
                <a:ea typeface="Calibri" panose="020F0502020204030204" pitchFamily="34" charset="0"/>
                <a:cs typeface="Times New Roman" panose="02020603050405020304" pitchFamily="18" charset="0"/>
              </a:rPr>
              <a:t>Su principal función es intercomunicar, HTML no es un lenguaje complejo y puede ofrecer satisfacciones inmediatas para la creación de páginas web. Es un lenguaje de mercado de hipertexto, de modo que a través de este lenguaje, un texto puede  marcarse insertando etiquetas, describiendo su función, color, enlace u otras características que HTML no es realmente un lenguaje de programación, ya que no incluye ninguna definición de variables, estructuras de datos, funciones o estructuras de control, sino que es solo un lenguaje de marcado que describe el diseño, el formato gráfico o los modos o diseños de visualización gráfica.</a:t>
            </a:r>
          </a:p>
          <a:p>
            <a:endParaRPr lang="es-MX" dirty="0"/>
          </a:p>
        </p:txBody>
      </p:sp>
    </p:spTree>
    <p:extLst>
      <p:ext uri="{BB962C8B-B14F-4D97-AF65-F5344CB8AC3E}">
        <p14:creationId xmlns:p14="http://schemas.microsoft.com/office/powerpoint/2010/main" val="920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EE65C75-1ED6-4013-8F01-A5277E4D3755}"/>
              </a:ext>
            </a:extLst>
          </p:cNvPr>
          <p:cNvSpPr>
            <a:spLocks noGrp="1"/>
          </p:cNvSpPr>
          <p:nvPr>
            <p:ph idx="1"/>
          </p:nvPr>
        </p:nvSpPr>
        <p:spPr/>
        <p:txBody>
          <a:bodyPr/>
          <a:lstStyle/>
          <a:p>
            <a:pPr marL="342900" lvl="0" indent="-342900">
              <a:lnSpc>
                <a:spcPct val="107000"/>
              </a:lnSpc>
              <a:spcAft>
                <a:spcPts val="800"/>
              </a:spcAft>
              <a:buFont typeface="Symbol" panose="05050102010706020507" pitchFamily="18" charset="2"/>
              <a:buChar char=""/>
            </a:pPr>
            <a:r>
              <a:rPr lang="es-MX" sz="1800" dirty="0">
                <a:effectLst/>
                <a:latin typeface="Rockwell (Cuerpo)"/>
                <a:ea typeface="Calibri" panose="020F0502020204030204" pitchFamily="34" charset="0"/>
                <a:cs typeface="Times New Roman" panose="02020603050405020304" pitchFamily="18" charset="0"/>
              </a:rPr>
              <a:t>Arduino y pagina web</a:t>
            </a:r>
          </a:p>
          <a:p>
            <a:pPr marL="0" indent="0" algn="just">
              <a:lnSpc>
                <a:spcPct val="107000"/>
              </a:lnSpc>
              <a:spcAft>
                <a:spcPts val="800"/>
              </a:spcAft>
              <a:buNone/>
            </a:pPr>
            <a:r>
              <a:rPr lang="es-MX" sz="1800" dirty="0">
                <a:effectLst/>
                <a:latin typeface="Rockwell (Cuerpo)"/>
                <a:ea typeface="Calibri" panose="020F0502020204030204" pitchFamily="34" charset="0"/>
                <a:cs typeface="Times New Roman" panose="02020603050405020304" pitchFamily="18" charset="0"/>
              </a:rPr>
              <a:t>Un servidor web es una computadora que guarda y transmite datos vía Internet. La información que almacenan es en forma de página Web. Cuando un cliente (navegador Web) accede a un servidor Web, envía una petición HTTP que recibe el servidor Web. Luego este envía la información a través de protocolo HTTP al cliente en formato HTML. Así mismo funciona la comunicación entre el Arduino y los servidores.</a:t>
            </a:r>
          </a:p>
          <a:p>
            <a:endParaRPr lang="es-MX" dirty="0"/>
          </a:p>
        </p:txBody>
      </p:sp>
    </p:spTree>
    <p:extLst>
      <p:ext uri="{BB962C8B-B14F-4D97-AF65-F5344CB8AC3E}">
        <p14:creationId xmlns:p14="http://schemas.microsoft.com/office/powerpoint/2010/main" val="3267306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0E590-C21D-4983-880B-2734900C607B}"/>
              </a:ext>
            </a:extLst>
          </p:cNvPr>
          <p:cNvSpPr>
            <a:spLocks noGrp="1"/>
          </p:cNvSpPr>
          <p:nvPr>
            <p:ph type="title"/>
          </p:nvPr>
        </p:nvSpPr>
        <p:spPr/>
        <p:txBody>
          <a:bodyPr/>
          <a:lstStyle/>
          <a:p>
            <a:r>
              <a:rPr lang="es-MX" dirty="0"/>
              <a:t>Industria 4.0</a:t>
            </a:r>
          </a:p>
        </p:txBody>
      </p:sp>
      <p:sp>
        <p:nvSpPr>
          <p:cNvPr id="3" name="Marcador de contenido 2">
            <a:extLst>
              <a:ext uri="{FF2B5EF4-FFF2-40B4-BE49-F238E27FC236}">
                <a16:creationId xmlns:a16="http://schemas.microsoft.com/office/drawing/2014/main" id="{9EAEE24C-8ACC-4780-B705-791DC5C8DB41}"/>
              </a:ext>
            </a:extLst>
          </p:cNvPr>
          <p:cNvSpPr>
            <a:spLocks noGrp="1"/>
          </p:cNvSpPr>
          <p:nvPr>
            <p:ph idx="1"/>
          </p:nvPr>
        </p:nvSpPr>
        <p:spPr>
          <a:xfrm>
            <a:off x="913795" y="1935921"/>
            <a:ext cx="10353762" cy="4312479"/>
          </a:xfrm>
        </p:spPr>
        <p:txBody>
          <a:bodyPr>
            <a:normAutofit fontScale="92500" lnSpcReduction="20000"/>
          </a:bodyPr>
          <a:lstStyle/>
          <a:p>
            <a:pPr marL="342900" lvl="0" indent="-342900" algn="just">
              <a:lnSpc>
                <a:spcPct val="107000"/>
              </a:lnSpc>
              <a:spcAft>
                <a:spcPts val="800"/>
              </a:spcAft>
              <a:buFont typeface="Symbol" panose="05050102010706020507" pitchFamily="18" charset="2"/>
              <a:buChar char=""/>
            </a:pPr>
            <a:r>
              <a:rPr lang="es-MX" sz="1900" dirty="0">
                <a:effectLst/>
                <a:latin typeface="Rockwell (Cuerpo)"/>
                <a:ea typeface="Times New Roman" panose="02020603050405020304" pitchFamily="18" charset="0"/>
                <a:cs typeface="Calibri" panose="020F0502020204030204" pitchFamily="34" charset="0"/>
              </a:rPr>
              <a:t>Digitalización</a:t>
            </a:r>
            <a:endParaRPr lang="es-MX" sz="1900" dirty="0">
              <a:effectLst/>
              <a:latin typeface="Rockwell (Cuerpo)"/>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s-MX" sz="1900" dirty="0">
                <a:effectLst/>
                <a:latin typeface="Rockwell (Cuerpo)"/>
                <a:ea typeface="Times New Roman" panose="02020603050405020304" pitchFamily="18" charset="0"/>
                <a:cs typeface="Calibri" panose="020F0502020204030204" pitchFamily="34" charset="0"/>
              </a:rPr>
              <a:t>Las distintas fases operativas y de funcionamiento van a mano con la implantación de un software ERP. Esto propicia la reconfiguración flexible, rápida, a pedido y con menor coste de cambios a los servicios o productos.</a:t>
            </a:r>
            <a:endParaRPr lang="es-MX" sz="1900" dirty="0">
              <a:effectLst/>
              <a:latin typeface="Rockwell (Cuerpo)"/>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MX" sz="1900" dirty="0">
                <a:effectLst/>
                <a:latin typeface="Rockwell (Cuerpo)"/>
                <a:ea typeface="Times New Roman" panose="02020603050405020304" pitchFamily="18" charset="0"/>
                <a:cs typeface="Calibri" panose="020F0502020204030204" pitchFamily="34" charset="0"/>
              </a:rPr>
              <a:t>Smartización</a:t>
            </a:r>
            <a:endParaRPr lang="es-MX" sz="1900" dirty="0">
              <a:effectLst/>
              <a:latin typeface="Rockwell (Cuerpo)"/>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s-MX" sz="1900" dirty="0">
                <a:effectLst/>
                <a:latin typeface="Rockwell (Cuerpo)"/>
                <a:ea typeface="Times New Roman" panose="02020603050405020304" pitchFamily="18" charset="0"/>
                <a:cs typeface="Calibri" panose="020F0502020204030204" pitchFamily="34" charset="0"/>
              </a:rPr>
              <a:t>La aplicación de Business Intelligence (BI) pretende establecer un sistema autónomo de gran adaptación. Esto le permite responder con precisión a situaciones no previstas utilizando el aprendizaje de experiencias previas.</a:t>
            </a:r>
            <a:endParaRPr lang="es-MX" sz="1900" dirty="0">
              <a:effectLst/>
              <a:latin typeface="Rockwell (Cuerpo)"/>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MX" sz="1900" dirty="0">
                <a:effectLst/>
                <a:latin typeface="Rockwell (Cuerpo)"/>
                <a:ea typeface="Times New Roman" panose="02020603050405020304" pitchFamily="18" charset="0"/>
                <a:cs typeface="Calibri" panose="020F0502020204030204" pitchFamily="34" charset="0"/>
              </a:rPr>
              <a:t>Análisis Predictivo</a:t>
            </a:r>
            <a:endParaRPr lang="es-MX" sz="1900" dirty="0">
              <a:effectLst/>
              <a:latin typeface="Rockwell (Cuerpo)"/>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s-MX" sz="1900" dirty="0">
                <a:effectLst/>
                <a:latin typeface="Rockwell (Cuerpo)"/>
                <a:ea typeface="Times New Roman" panose="02020603050405020304" pitchFamily="18" charset="0"/>
                <a:cs typeface="Calibri" panose="020F0502020204030204" pitchFamily="34" charset="0"/>
              </a:rPr>
              <a:t>Las predicciones son cada vez más relevantes para los modelos sustentables. Además de almacenamiento y procesamiento de Big Data, requiere de métodos estadísticos, minería de datos, modelización y aprendizaje automático.</a:t>
            </a:r>
            <a:endParaRPr lang="es-MX" sz="1900" dirty="0">
              <a:effectLst/>
              <a:latin typeface="Rockwell (Cuerpo)"/>
              <a:ea typeface="Calibri" panose="020F0502020204030204" pitchFamily="34" charset="0"/>
              <a:cs typeface="Times New Roman" panose="02020603050405020304" pitchFamily="18" charset="0"/>
            </a:endParaRPr>
          </a:p>
          <a:p>
            <a:endParaRPr lang="es-MX" dirty="0"/>
          </a:p>
        </p:txBody>
      </p:sp>
      <p:pic>
        <p:nvPicPr>
          <p:cNvPr id="4" name="Imagen 3">
            <a:extLst>
              <a:ext uri="{FF2B5EF4-FFF2-40B4-BE49-F238E27FC236}">
                <a16:creationId xmlns:a16="http://schemas.microsoft.com/office/drawing/2014/main" id="{0848A33D-F503-41DA-B4AC-FA36263CA1FA}"/>
              </a:ext>
            </a:extLst>
          </p:cNvPr>
          <p:cNvPicPr>
            <a:picLocks noChangeAspect="1"/>
          </p:cNvPicPr>
          <p:nvPr/>
        </p:nvPicPr>
        <p:blipFill>
          <a:blip r:embed="rId2"/>
          <a:stretch>
            <a:fillRect/>
          </a:stretch>
        </p:blipFill>
        <p:spPr>
          <a:xfrm>
            <a:off x="8951981" y="344727"/>
            <a:ext cx="2865368" cy="1591194"/>
          </a:xfrm>
          <a:prstGeom prst="rect">
            <a:avLst/>
          </a:prstGeom>
        </p:spPr>
      </p:pic>
    </p:spTree>
    <p:extLst>
      <p:ext uri="{BB962C8B-B14F-4D97-AF65-F5344CB8AC3E}">
        <p14:creationId xmlns:p14="http://schemas.microsoft.com/office/powerpoint/2010/main" val="78951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0A67CC-CCAF-4717-90D3-4B5427CC6F6B}"/>
              </a:ext>
            </a:extLst>
          </p:cNvPr>
          <p:cNvSpPr>
            <a:spLocks noGrp="1"/>
          </p:cNvSpPr>
          <p:nvPr>
            <p:ph type="title"/>
          </p:nvPr>
        </p:nvSpPr>
        <p:spPr/>
        <p:txBody>
          <a:bodyPr/>
          <a:lstStyle/>
          <a:p>
            <a:r>
              <a:rPr lang="es-MX" dirty="0"/>
              <a:t>Desarrollo de pagina web</a:t>
            </a:r>
          </a:p>
        </p:txBody>
      </p:sp>
      <p:sp>
        <p:nvSpPr>
          <p:cNvPr id="5" name="Marcador de contenido 4">
            <a:extLst>
              <a:ext uri="{FF2B5EF4-FFF2-40B4-BE49-F238E27FC236}">
                <a16:creationId xmlns:a16="http://schemas.microsoft.com/office/drawing/2014/main" id="{E09607E3-A410-4D87-A164-D430B20E936B}"/>
              </a:ext>
            </a:extLst>
          </p:cNvPr>
          <p:cNvSpPr>
            <a:spLocks noGrp="1"/>
          </p:cNvSpPr>
          <p:nvPr>
            <p:ph idx="1"/>
          </p:nvPr>
        </p:nvSpPr>
        <p:spPr/>
        <p:txBody>
          <a:bodyPr/>
          <a:lstStyle/>
          <a:p>
            <a:pPr algn="just"/>
            <a:r>
              <a:rPr lang="es-MX" sz="1800" dirty="0"/>
              <a:t>En este apartado se realizo la pagina web utilizando sites.google.com en el cual se le da el formato de pagina ya que se puede programar en HTML ahí colocamos la programación de nuestros botones </a:t>
            </a:r>
          </a:p>
          <a:p>
            <a:endParaRPr lang="es-MX" dirty="0"/>
          </a:p>
        </p:txBody>
      </p:sp>
      <p:pic>
        <p:nvPicPr>
          <p:cNvPr id="6" name="Imagen 5">
            <a:extLst>
              <a:ext uri="{FF2B5EF4-FFF2-40B4-BE49-F238E27FC236}">
                <a16:creationId xmlns:a16="http://schemas.microsoft.com/office/drawing/2014/main" id="{7169E025-04FE-4A4C-B8E1-0CAACE25906E}"/>
              </a:ext>
            </a:extLst>
          </p:cNvPr>
          <p:cNvPicPr>
            <a:picLocks noChangeAspect="1"/>
          </p:cNvPicPr>
          <p:nvPr/>
        </p:nvPicPr>
        <p:blipFill rotWithShape="1">
          <a:blip r:embed="rId2"/>
          <a:srcRect l="3322" t="16838" r="22162" b="7265"/>
          <a:stretch/>
        </p:blipFill>
        <p:spPr>
          <a:xfrm>
            <a:off x="3322750" y="3236370"/>
            <a:ext cx="5293217" cy="3059253"/>
          </a:xfrm>
          <a:prstGeom prst="rect">
            <a:avLst/>
          </a:prstGeom>
        </p:spPr>
      </p:pic>
    </p:spTree>
    <p:extLst>
      <p:ext uri="{BB962C8B-B14F-4D97-AF65-F5344CB8AC3E}">
        <p14:creationId xmlns:p14="http://schemas.microsoft.com/office/powerpoint/2010/main" val="90746222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8C8B6-900F-43C0-96F2-05AAF658ABC2}"/>
              </a:ext>
            </a:extLst>
          </p:cNvPr>
          <p:cNvSpPr>
            <a:spLocks noGrp="1"/>
          </p:cNvSpPr>
          <p:nvPr>
            <p:ph type="title"/>
          </p:nvPr>
        </p:nvSpPr>
        <p:spPr/>
        <p:txBody>
          <a:bodyPr/>
          <a:lstStyle/>
          <a:p>
            <a:r>
              <a:rPr lang="es-MX" dirty="0"/>
              <a:t>Comunicación de ethernet </a:t>
            </a:r>
          </a:p>
        </p:txBody>
      </p:sp>
      <p:sp>
        <p:nvSpPr>
          <p:cNvPr id="3" name="Marcador de contenido 2">
            <a:extLst>
              <a:ext uri="{FF2B5EF4-FFF2-40B4-BE49-F238E27FC236}">
                <a16:creationId xmlns:a16="http://schemas.microsoft.com/office/drawing/2014/main" id="{BBAA98E5-C8B1-45EB-A20C-79529229E1DF}"/>
              </a:ext>
            </a:extLst>
          </p:cNvPr>
          <p:cNvSpPr>
            <a:spLocks noGrp="1"/>
          </p:cNvSpPr>
          <p:nvPr>
            <p:ph idx="1"/>
          </p:nvPr>
        </p:nvSpPr>
        <p:spPr/>
        <p:txBody>
          <a:bodyPr/>
          <a:lstStyle/>
          <a:p>
            <a:pPr algn="just"/>
            <a:r>
              <a:rPr lang="es-MX" sz="1800" dirty="0">
                <a:effectLst/>
                <a:latin typeface="Rockwell (Cuerpo)"/>
                <a:ea typeface="Calibri" panose="020F0502020204030204" pitchFamily="34" charset="0"/>
                <a:cs typeface="Times New Roman" panose="02020603050405020304" pitchFamily="18" charset="0"/>
              </a:rPr>
              <a:t>Para realizar la comunicación por medio Ethernet se uso lo que es un Módulo Arduino Ethernet Shield HR911105A y un Arduino MEGA, el módulo ethernet se conectó a un modem de internet para poder mandarla comunicación, en el Arduino se realizó la programación para que este mandara la comunicación hacia lo que en nuestro caso es el cubo LED </a:t>
            </a:r>
            <a:r>
              <a:rPr lang="es-MX"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s-MX" dirty="0"/>
          </a:p>
        </p:txBody>
      </p:sp>
      <p:pic>
        <p:nvPicPr>
          <p:cNvPr id="4" name="Imagen 3">
            <a:extLst>
              <a:ext uri="{FF2B5EF4-FFF2-40B4-BE49-F238E27FC236}">
                <a16:creationId xmlns:a16="http://schemas.microsoft.com/office/drawing/2014/main" id="{D8981A2B-EC53-4870-B1FD-2506BAF21D7B}"/>
              </a:ext>
            </a:extLst>
          </p:cNvPr>
          <p:cNvPicPr>
            <a:picLocks noChangeAspect="1"/>
          </p:cNvPicPr>
          <p:nvPr/>
        </p:nvPicPr>
        <p:blipFill>
          <a:blip r:embed="rId2"/>
          <a:stretch>
            <a:fillRect/>
          </a:stretch>
        </p:blipFill>
        <p:spPr>
          <a:xfrm>
            <a:off x="2393032" y="3809053"/>
            <a:ext cx="2142290" cy="2142290"/>
          </a:xfrm>
          <a:prstGeom prst="rect">
            <a:avLst/>
          </a:prstGeom>
        </p:spPr>
      </p:pic>
      <p:pic>
        <p:nvPicPr>
          <p:cNvPr id="5" name="Imagen 4">
            <a:extLst>
              <a:ext uri="{FF2B5EF4-FFF2-40B4-BE49-F238E27FC236}">
                <a16:creationId xmlns:a16="http://schemas.microsoft.com/office/drawing/2014/main" id="{70C863C3-0358-4F6A-9718-4E3F1770ED67}"/>
              </a:ext>
            </a:extLst>
          </p:cNvPr>
          <p:cNvPicPr>
            <a:picLocks noChangeAspect="1"/>
          </p:cNvPicPr>
          <p:nvPr/>
        </p:nvPicPr>
        <p:blipFill>
          <a:blip r:embed="rId3"/>
          <a:stretch>
            <a:fillRect/>
          </a:stretch>
        </p:blipFill>
        <p:spPr>
          <a:xfrm>
            <a:off x="6153239" y="3943632"/>
            <a:ext cx="3496401" cy="1486541"/>
          </a:xfrm>
          <a:prstGeom prst="rect">
            <a:avLst/>
          </a:prstGeom>
        </p:spPr>
      </p:pic>
    </p:spTree>
    <p:extLst>
      <p:ext uri="{BB962C8B-B14F-4D97-AF65-F5344CB8AC3E}">
        <p14:creationId xmlns:p14="http://schemas.microsoft.com/office/powerpoint/2010/main" val="398741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9BC65D-A6F5-4DE1-9822-DD184217006B}"/>
              </a:ext>
            </a:extLst>
          </p:cNvPr>
          <p:cNvSpPr>
            <a:spLocks noGrp="1"/>
          </p:cNvSpPr>
          <p:nvPr>
            <p:ph idx="1"/>
          </p:nvPr>
        </p:nvSpPr>
        <p:spPr>
          <a:xfrm>
            <a:off x="913795" y="1171977"/>
            <a:ext cx="10353762" cy="4619223"/>
          </a:xfrm>
        </p:spPr>
        <p:txBody>
          <a:bodyPr/>
          <a:lstStyle/>
          <a:p>
            <a:pPr algn="just"/>
            <a:r>
              <a:rPr lang="es-MX" sz="1800" dirty="0">
                <a:effectLst/>
                <a:latin typeface="Rockwell (Cuerpo)"/>
                <a:ea typeface="Calibri" panose="020F0502020204030204" pitchFamily="34" charset="0"/>
                <a:cs typeface="Times New Roman" panose="02020603050405020304" pitchFamily="18" charset="0"/>
              </a:rPr>
              <a:t>Hasta este punto ya tenemos lo que es una Red de comunicación LAN, es decir una red local que funciona solo en el punto donde se encuentra dicho modem, y para hacerlo una red WAN fue necesario entrar a la configuración del modem para poder abrir un puerto y hacer que desde diferentes partes manden la comunicación por medio de una página HTML.</a:t>
            </a:r>
          </a:p>
          <a:p>
            <a:endParaRPr lang="es-MX" dirty="0"/>
          </a:p>
        </p:txBody>
      </p:sp>
      <p:pic>
        <p:nvPicPr>
          <p:cNvPr id="4" name="Imagen 3">
            <a:extLst>
              <a:ext uri="{FF2B5EF4-FFF2-40B4-BE49-F238E27FC236}">
                <a16:creationId xmlns:a16="http://schemas.microsoft.com/office/drawing/2014/main" id="{4F786802-6AF8-41CF-85B7-3880B9207911}"/>
              </a:ext>
            </a:extLst>
          </p:cNvPr>
          <p:cNvPicPr>
            <a:picLocks noChangeAspect="1"/>
          </p:cNvPicPr>
          <p:nvPr/>
        </p:nvPicPr>
        <p:blipFill>
          <a:blip r:embed="rId2"/>
          <a:stretch>
            <a:fillRect/>
          </a:stretch>
        </p:blipFill>
        <p:spPr>
          <a:xfrm>
            <a:off x="3031430" y="2866668"/>
            <a:ext cx="5478395" cy="2619731"/>
          </a:xfrm>
          <a:prstGeom prst="rect">
            <a:avLst/>
          </a:prstGeom>
        </p:spPr>
      </p:pic>
    </p:spTree>
    <p:extLst>
      <p:ext uri="{BB962C8B-B14F-4D97-AF65-F5344CB8AC3E}">
        <p14:creationId xmlns:p14="http://schemas.microsoft.com/office/powerpoint/2010/main" val="21628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52C654-71D9-4F2E-B0A6-9946A80947E6}"/>
              </a:ext>
            </a:extLst>
          </p:cNvPr>
          <p:cNvSpPr>
            <a:spLocks noGrp="1"/>
          </p:cNvSpPr>
          <p:nvPr>
            <p:ph type="title"/>
          </p:nvPr>
        </p:nvSpPr>
        <p:spPr>
          <a:xfrm>
            <a:off x="616083" y="132205"/>
            <a:ext cx="10353761" cy="1326321"/>
          </a:xfrm>
        </p:spPr>
        <p:txBody>
          <a:bodyPr/>
          <a:lstStyle/>
          <a:p>
            <a:r>
              <a:rPr lang="es-MX" dirty="0"/>
              <a:t>Programación </a:t>
            </a:r>
          </a:p>
        </p:txBody>
      </p:sp>
      <p:sp>
        <p:nvSpPr>
          <p:cNvPr id="3" name="Marcador de contenido 2">
            <a:extLst>
              <a:ext uri="{FF2B5EF4-FFF2-40B4-BE49-F238E27FC236}">
                <a16:creationId xmlns:a16="http://schemas.microsoft.com/office/drawing/2014/main" id="{87FB4DA0-D792-47F5-94D3-63E744BD4975}"/>
              </a:ext>
            </a:extLst>
          </p:cNvPr>
          <p:cNvSpPr>
            <a:spLocks noGrp="1"/>
          </p:cNvSpPr>
          <p:nvPr>
            <p:ph idx="1"/>
          </p:nvPr>
        </p:nvSpPr>
        <p:spPr>
          <a:xfrm>
            <a:off x="1057901" y="1448860"/>
            <a:ext cx="10353762" cy="3855279"/>
          </a:xfrm>
        </p:spPr>
        <p:txBody>
          <a:bodyPr/>
          <a:lstStyle/>
          <a:p>
            <a:pPr marL="0" indent="0">
              <a:buNone/>
            </a:pPr>
            <a:r>
              <a:rPr lang="es-MX" dirty="0"/>
              <a:t>En este apartado de realizara la programación en la interfaz de Arduino ,en la cual se implementarían serie de pasos por medio de un cubo de led 4x4.</a:t>
            </a:r>
          </a:p>
        </p:txBody>
      </p:sp>
      <p:pic>
        <p:nvPicPr>
          <p:cNvPr id="4" name="Imagen 3">
            <a:extLst>
              <a:ext uri="{FF2B5EF4-FFF2-40B4-BE49-F238E27FC236}">
                <a16:creationId xmlns:a16="http://schemas.microsoft.com/office/drawing/2014/main" id="{A9B55343-914B-41C1-B1B4-FAA0C1CD9454}"/>
              </a:ext>
            </a:extLst>
          </p:cNvPr>
          <p:cNvPicPr>
            <a:picLocks noChangeAspect="1"/>
          </p:cNvPicPr>
          <p:nvPr/>
        </p:nvPicPr>
        <p:blipFill>
          <a:blip r:embed="rId2"/>
          <a:stretch>
            <a:fillRect/>
          </a:stretch>
        </p:blipFill>
        <p:spPr>
          <a:xfrm>
            <a:off x="2009105" y="2365068"/>
            <a:ext cx="7534140" cy="4120032"/>
          </a:xfrm>
          <a:prstGeom prst="rect">
            <a:avLst/>
          </a:prstGeom>
        </p:spPr>
      </p:pic>
    </p:spTree>
    <p:extLst>
      <p:ext uri="{BB962C8B-B14F-4D97-AF65-F5344CB8AC3E}">
        <p14:creationId xmlns:p14="http://schemas.microsoft.com/office/powerpoint/2010/main" val="1841889511"/>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TM04033921[[fn=Damasco]]</Template>
  <TotalTime>438</TotalTime>
  <Words>1011</Words>
  <Application>Microsoft Office PowerPoint</Application>
  <PresentationFormat>Panorámica</PresentationFormat>
  <Paragraphs>68</Paragraphs>
  <Slides>14</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Arial</vt:lpstr>
      <vt:lpstr>Bookman Old Style</vt:lpstr>
      <vt:lpstr>Calibri</vt:lpstr>
      <vt:lpstr>Rockwell</vt:lpstr>
      <vt:lpstr>Rockwell (Cuerpo)</vt:lpstr>
      <vt:lpstr>Symbol</vt:lpstr>
      <vt:lpstr>Damask</vt:lpstr>
      <vt:lpstr>Presentación de PowerPoint</vt:lpstr>
      <vt:lpstr>Descripción de la práctica</vt:lpstr>
      <vt:lpstr>Marco teórico</vt:lpstr>
      <vt:lpstr>Presentación de PowerPoint</vt:lpstr>
      <vt:lpstr>Industria 4.0</vt:lpstr>
      <vt:lpstr>Desarrollo de pagina web</vt:lpstr>
      <vt:lpstr>Comunicación de ethernet </vt:lpstr>
      <vt:lpstr>Presentación de PowerPoint</vt:lpstr>
      <vt:lpstr>Programación </vt:lpstr>
      <vt:lpstr>Cubo de led 4x4 </vt:lpstr>
      <vt:lpstr>Presentación de PowerPoint</vt:lpstr>
      <vt:lpstr>Presentación de PowerPoint</vt:lpstr>
      <vt:lpstr>COMPONENTES PARA LA REALIZACION DE LA CONEXION </vt:lpstr>
      <vt:lpstr>Conclusión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Alexis Fernando Rosas ponce</dc:creator>
  <cp:lastModifiedBy>Alexis Fernando Rosas ponce</cp:lastModifiedBy>
  <cp:revision>34</cp:revision>
  <dcterms:created xsi:type="dcterms:W3CDTF">2020-10-19T05:56:34Z</dcterms:created>
  <dcterms:modified xsi:type="dcterms:W3CDTF">2020-12-03T20:58:30Z</dcterms:modified>
</cp:coreProperties>
</file>